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unknown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3482" r:id="rId2"/>
    <p:sldId id="258" r:id="rId3"/>
    <p:sldId id="744" r:id="rId4"/>
    <p:sldId id="3509" r:id="rId5"/>
    <p:sldId id="259" r:id="rId6"/>
    <p:sldId id="3502" r:id="rId7"/>
    <p:sldId id="3501" r:id="rId8"/>
    <p:sldId id="3503" r:id="rId9"/>
    <p:sldId id="3504" r:id="rId10"/>
    <p:sldId id="3505" r:id="rId11"/>
    <p:sldId id="3506" r:id="rId12"/>
    <p:sldId id="3507" r:id="rId13"/>
    <p:sldId id="786" r:id="rId14"/>
    <p:sldId id="3514" r:id="rId15"/>
    <p:sldId id="3516" r:id="rId16"/>
    <p:sldId id="3508" r:id="rId17"/>
    <p:sldId id="3515" r:id="rId18"/>
    <p:sldId id="3511" r:id="rId19"/>
    <p:sldId id="3518" r:id="rId20"/>
    <p:sldId id="3512" r:id="rId21"/>
    <p:sldId id="798" r:id="rId22"/>
    <p:sldId id="3519" r:id="rId23"/>
    <p:sldId id="3520" r:id="rId24"/>
    <p:sldId id="3522" r:id="rId25"/>
    <p:sldId id="3526" r:id="rId26"/>
    <p:sldId id="3525" r:id="rId27"/>
    <p:sldId id="3497" r:id="rId28"/>
    <p:sldId id="3523" r:id="rId29"/>
    <p:sldId id="820" r:id="rId30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A20000"/>
    <a:srgbClr val="FFFFFF"/>
    <a:srgbClr val="B2B2B2"/>
    <a:srgbClr val="F8F8F8"/>
    <a:srgbClr val="5F5F5F"/>
    <a:srgbClr val="333333"/>
    <a:srgbClr val="DDDDDD"/>
    <a:srgbClr val="F2F0F0"/>
    <a:srgbClr val="97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83" autoAdjust="0"/>
    <p:restoredTop sz="91579" autoAdjust="0"/>
  </p:normalViewPr>
  <p:slideViewPr>
    <p:cSldViewPr>
      <p:cViewPr varScale="1">
        <p:scale>
          <a:sx n="87" d="100"/>
          <a:sy n="87" d="100"/>
        </p:scale>
        <p:origin x="-120" y="-78"/>
      </p:cViewPr>
      <p:guideLst>
        <p:guide orient="horz" pos="1649"/>
        <p:guide pos="2878"/>
      </p:guideLst>
    </p:cSldViewPr>
  </p:slideViewPr>
  <p:notesTextViewPr>
    <p:cViewPr>
      <p:scale>
        <a:sx n="25" d="100"/>
        <a:sy n="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96D07-341D-4D88-BBFE-B431BFA04196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A0F9D-3357-4A94-85C8-3B842B870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926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93738" y="3086100"/>
            <a:ext cx="1146175" cy="646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备注占位符 2"/>
          <p:cNvSpPr>
            <a:spLocks noGrp="1" noRot="1" noChangeAspect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93738" y="3086100"/>
            <a:ext cx="1146175" cy="646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备注占位符 2"/>
          <p:cNvSpPr>
            <a:spLocks noGrp="1" noRot="1" noChangeAspect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2867025" y="4314825"/>
            <a:ext cx="1639888" cy="923925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2531" name="备注占位符 2"/>
          <p:cNvSpPr>
            <a:spLocks noGrp="1" noRot="1" noChangeAspect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93738" y="3086100"/>
            <a:ext cx="1146175" cy="646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备注占位符 2"/>
          <p:cNvSpPr>
            <a:spLocks noGrp="1" noRot="1" noChangeAspect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93738" y="3086100"/>
            <a:ext cx="1146175" cy="646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备注占位符 2"/>
          <p:cNvSpPr>
            <a:spLocks noGrp="1" noRot="1" noChangeAspect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93738" y="3086100"/>
            <a:ext cx="1146175" cy="646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备注占位符 2"/>
          <p:cNvSpPr>
            <a:spLocks noGrp="1" noRot="1" noChangeAspect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93738" y="3086100"/>
            <a:ext cx="1146175" cy="646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备注占位符 2"/>
          <p:cNvSpPr>
            <a:spLocks noGrp="1" noRot="1" noChangeAspect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93738" y="3086100"/>
            <a:ext cx="1146175" cy="646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备注占位符 2"/>
          <p:cNvSpPr>
            <a:spLocks noGrp="1" noRot="1" noChangeAspect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93738" y="3086100"/>
            <a:ext cx="1146175" cy="646113"/>
          </a:xfrm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7651" name="备注占位符 2"/>
          <p:cNvSpPr>
            <a:spLocks noGrp="1" noRot="1" noChangeAspect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使用方法：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更改文字</a:t>
            </a:r>
            <a:r>
              <a:rPr lang="en-US" altLang="zh-CN"/>
              <a:t>】</a:t>
            </a:r>
            <a:r>
              <a:rPr lang="zh-CN" altLang="en-US"/>
              <a:t>：将标题框及正文框中的文字可直接改为您所需文字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绘图工具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填充</a:t>
            </a:r>
            <a:r>
              <a:rPr lang="en-US" altLang="zh-CN"/>
              <a:t>》</a:t>
            </a:r>
            <a:r>
              <a:rPr lang="zh-CN" altLang="en-US"/>
              <a:t>图片</a:t>
            </a:r>
            <a:r>
              <a:rPr lang="en-US" altLang="zh-CN"/>
              <a:t>》</a:t>
            </a:r>
            <a:r>
              <a:rPr lang="zh-CN" altLang="en-US"/>
              <a:t>选择您需要展示的图片</a:t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增加减少图片</a:t>
            </a:r>
            <a:r>
              <a:rPr lang="en-US" altLang="zh-CN"/>
              <a:t>】</a:t>
            </a:r>
            <a:r>
              <a:rPr lang="zh-CN" altLang="en-US"/>
              <a:t>：直接复制粘贴图片来增加图片数，复制后更改方法见</a:t>
            </a:r>
            <a:r>
              <a:rPr lang="en-US" altLang="zh-CN"/>
              <a:t>【</a:t>
            </a:r>
            <a:r>
              <a:rPr lang="zh-CN" altLang="en-US"/>
              <a:t>更改图片</a:t>
            </a:r>
            <a:r>
              <a:rPr lang="en-US" altLang="zh-CN"/>
              <a:t>】</a:t>
            </a:r>
            <a:r>
              <a:rPr lang="zh-CN" altLang="en-US"/>
              <a:t/>
            </a:r>
            <a:br>
              <a:rPr lang="zh-CN" altLang="en-US"/>
            </a:br>
            <a:r>
              <a:rPr lang="en-US" altLang="zh-CN"/>
              <a:t>【</a:t>
            </a:r>
            <a:r>
              <a:rPr lang="zh-CN" altLang="en-US"/>
              <a:t>更改图片色彩</a:t>
            </a:r>
            <a:r>
              <a:rPr lang="en-US" altLang="zh-CN"/>
              <a:t>】</a:t>
            </a:r>
            <a:r>
              <a:rPr lang="zh-CN" altLang="en-US"/>
              <a:t>：点中图片</a:t>
            </a:r>
            <a:r>
              <a:rPr lang="en-US" altLang="zh-CN"/>
              <a:t>》</a:t>
            </a:r>
            <a:r>
              <a:rPr lang="zh-CN" altLang="en-US"/>
              <a:t>图片工具</a:t>
            </a:r>
            <a:r>
              <a:rPr lang="en-US" altLang="zh-CN"/>
              <a:t>》</a:t>
            </a:r>
            <a:r>
              <a:rPr lang="zh-CN" altLang="en-US"/>
              <a:t>格式</a:t>
            </a:r>
            <a:r>
              <a:rPr lang="en-US" altLang="zh-CN"/>
              <a:t>》</a:t>
            </a:r>
            <a:r>
              <a:rPr lang="zh-CN" altLang="en-US"/>
              <a:t>色彩（重新着色）</a:t>
            </a:r>
            <a:r>
              <a:rPr lang="en-US" altLang="zh-CN"/>
              <a:t>》</a:t>
            </a:r>
            <a:r>
              <a:rPr lang="zh-CN" altLang="en-US"/>
              <a:t>选择您喜欢的色彩</a:t>
            </a:r>
            <a:br>
              <a:rPr lang="zh-CN" altLang="en-US"/>
            </a:br>
            <a:r>
              <a:rPr lang="zh-CN" altLang="en-US"/>
              <a:t>下载更多模板、视频教程：</a:t>
            </a:r>
            <a:r>
              <a:rPr lang="en-US" altLang="zh-CN"/>
              <a:t>http://www.mysoeasy.com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1F8C5-A4B9-4CC8-9944-A18ACDC968ED}" type="datetime1">
              <a:rPr lang="zh-CN" altLang="en-US"/>
              <a:t>2020-7-30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206799-A3BA-4D85-BF35-3A728FA4BCFA}" type="slidenum">
              <a:rPr lang="zh-CN" altLang="en-US"/>
              <a:t>‹#›</a:t>
            </a:fld>
            <a:endParaRPr lang="zh-CN" altLang="en-US" sz="135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44CCEC7-3A54-47D1-BB25-17A0FDA63797}" type="datetimeFigureOut">
              <a:rPr lang="zh-CN" altLang="en-US" smtClean="0"/>
              <a:t>2020-7-30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65495661-81B6-46E9-A91E-889569155CC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" y="6099"/>
            <a:ext cx="9139238" cy="51313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2" Type="http://schemas.microsoft.com/office/2007/relationships/media" Target="../media/media1.mov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毛笔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588"/>
            <a:ext cx="9144000" cy="5138737"/>
          </a:xfrm>
          <a:prstGeom prst="rect">
            <a:avLst/>
          </a:prstGeom>
        </p:spPr>
      </p:pic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0" y="647352"/>
            <a:ext cx="914400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说考卷</a:t>
            </a:r>
          </a:p>
          <a:p>
            <a:pPr algn="ctr"/>
            <a:r>
              <a:rPr lang="en-US" altLang="zh-CN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——2020</a:t>
            </a:r>
            <a:r>
              <a:rPr lang="zh-CN" altLang="en-US" sz="9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年全国卷</a:t>
            </a:r>
            <a:r>
              <a:rPr lang="zh-CN" altLang="en-US" sz="5400" b="1" dirty="0">
                <a:solidFill>
                  <a:srgbClr val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                      </a:t>
            </a:r>
            <a:endParaRPr lang="en-US" altLang="zh-CN" sz="5400" b="1" dirty="0"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altLang="zh-CN" sz="5400" b="1" dirty="0">
              <a:solidFill>
                <a:srgbClr val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21577">
        <p:fade/>
      </p:transition>
    </mc:Choice>
    <mc:Fallback xmlns="">
      <p:transition spd="slow" advClick="0" advTm="2157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Oval 65"/>
          <p:cNvSpPr>
            <a:spLocks noChangeArrowheads="1"/>
          </p:cNvSpPr>
          <p:nvPr/>
        </p:nvSpPr>
        <p:spPr bwMode="auto">
          <a:xfrm rot="10424485" flipV="1">
            <a:off x="4126706" y="4249341"/>
            <a:ext cx="3477816" cy="294084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29" name="Oval 65"/>
          <p:cNvSpPr>
            <a:spLocks noChangeArrowheads="1"/>
          </p:cNvSpPr>
          <p:nvPr/>
        </p:nvSpPr>
        <p:spPr bwMode="auto">
          <a:xfrm rot="10424485" flipV="1">
            <a:off x="3548063" y="4260057"/>
            <a:ext cx="2809875" cy="517922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0" name="Oval 65"/>
          <p:cNvSpPr>
            <a:spLocks noChangeArrowheads="1"/>
          </p:cNvSpPr>
          <p:nvPr/>
        </p:nvSpPr>
        <p:spPr bwMode="auto">
          <a:xfrm rot="10424485" flipV="1">
            <a:off x="3749278" y="4529138"/>
            <a:ext cx="1403747" cy="18097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194310"/>
            <a:ext cx="5159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立德树人，倡“五育”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0820" y="520700"/>
            <a:ext cx="321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全国高考</a:t>
            </a:r>
            <a:r>
              <a:rPr lang="zh-CN" altLang="en-US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Ι卷文理科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25" y="990600"/>
            <a:ext cx="6991985" cy="3741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41215" y="2400300"/>
            <a:ext cx="3679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体现</a:t>
            </a:r>
            <a:r>
              <a:rPr lang="zh-CN" altLang="en-US" sz="2400" b="1">
                <a:solidFill>
                  <a:srgbClr val="FF0000"/>
                </a:solidFill>
              </a:rPr>
              <a:t>美</a:t>
            </a:r>
            <a:r>
              <a:rPr lang="en-US" altLang="zh-CN" sz="2400" b="1">
                <a:solidFill>
                  <a:srgbClr val="FF0000"/>
                </a:solidFill>
              </a:rPr>
              <a:t>育教育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Oval 65"/>
          <p:cNvSpPr>
            <a:spLocks noChangeArrowheads="1"/>
          </p:cNvSpPr>
          <p:nvPr/>
        </p:nvSpPr>
        <p:spPr bwMode="auto">
          <a:xfrm rot="10424485" flipV="1">
            <a:off x="4126706" y="4249341"/>
            <a:ext cx="3477816" cy="294084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29" name="Oval 65"/>
          <p:cNvSpPr>
            <a:spLocks noChangeArrowheads="1"/>
          </p:cNvSpPr>
          <p:nvPr/>
        </p:nvSpPr>
        <p:spPr bwMode="auto">
          <a:xfrm rot="10424485" flipV="1">
            <a:off x="3548063" y="4260057"/>
            <a:ext cx="2809875" cy="517922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0" name="Oval 65"/>
          <p:cNvSpPr>
            <a:spLocks noChangeArrowheads="1"/>
          </p:cNvSpPr>
          <p:nvPr/>
        </p:nvSpPr>
        <p:spPr bwMode="auto">
          <a:xfrm rot="10424485" flipV="1">
            <a:off x="3749278" y="4529138"/>
            <a:ext cx="1403747" cy="18097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194310"/>
            <a:ext cx="5159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立德树人，倡“五育”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0820" y="520700"/>
            <a:ext cx="3679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新高考</a:t>
            </a:r>
            <a:r>
              <a:rPr lang="zh-CN" altLang="en-US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Ι卷、新高考Ⅱ卷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500" y="4587875"/>
            <a:ext cx="3679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体现</a:t>
            </a:r>
            <a:r>
              <a:rPr lang="zh-CN" altLang="en-US" sz="2400" b="1">
                <a:solidFill>
                  <a:srgbClr val="FF0000"/>
                </a:solidFill>
              </a:rPr>
              <a:t>劳动</a:t>
            </a:r>
            <a:r>
              <a:rPr lang="en-US" altLang="zh-CN" sz="2400" b="1">
                <a:solidFill>
                  <a:srgbClr val="FF0000"/>
                </a:solidFill>
              </a:rPr>
              <a:t>教育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5" y="881380"/>
            <a:ext cx="7999730" cy="3706495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Oval 65"/>
          <p:cNvSpPr>
            <a:spLocks noChangeArrowheads="1"/>
          </p:cNvSpPr>
          <p:nvPr/>
        </p:nvSpPr>
        <p:spPr bwMode="auto">
          <a:xfrm rot="10424485" flipV="1">
            <a:off x="4126706" y="4249341"/>
            <a:ext cx="3477816" cy="294084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29" name="Oval 65"/>
          <p:cNvSpPr>
            <a:spLocks noChangeArrowheads="1"/>
          </p:cNvSpPr>
          <p:nvPr/>
        </p:nvSpPr>
        <p:spPr bwMode="auto">
          <a:xfrm rot="10424485" flipV="1">
            <a:off x="3548063" y="4260057"/>
            <a:ext cx="2809875" cy="517922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0" name="Oval 65"/>
          <p:cNvSpPr>
            <a:spLocks noChangeArrowheads="1"/>
          </p:cNvSpPr>
          <p:nvPr/>
        </p:nvSpPr>
        <p:spPr bwMode="auto">
          <a:xfrm rot="10424485" flipV="1">
            <a:off x="3749278" y="4529138"/>
            <a:ext cx="1403747" cy="18097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194310"/>
            <a:ext cx="5842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坚持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改革</a:t>
            </a:r>
            <a:r>
              <a:rPr lang="zh-CN" altLang="en-US" sz="2400" b="1">
                <a:solidFill>
                  <a:srgbClr val="FF0000"/>
                </a:solidFill>
              </a:rPr>
              <a:t>，推</a:t>
            </a:r>
            <a:r>
              <a:rPr lang="en-US" altLang="zh-CN" sz="2400" b="1">
                <a:solidFill>
                  <a:srgbClr val="FF0000"/>
                </a:solidFill>
              </a:rPr>
              <a:t>创新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19760" y="939165"/>
            <a:ext cx="3679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引入新高考：山东、海南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19760" y="2341245"/>
            <a:ext cx="6742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增加新题型：多选（无两空题）、开放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9760" y="3648075"/>
            <a:ext cx="7631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注重微调控： 起点、落差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9144000" cy="5133975"/>
          </a:xfrm>
          <a:prstGeom prst="rect">
            <a:avLst/>
          </a:prstGeom>
        </p:spPr>
      </p:pic>
      <p:sp>
        <p:nvSpPr>
          <p:cNvPr id="21" name="TextBox 1"/>
          <p:cNvSpPr txBox="1"/>
          <p:nvPr/>
        </p:nvSpPr>
        <p:spPr>
          <a:xfrm rot="726346">
            <a:off x="1419437" y="1861871"/>
            <a:ext cx="42976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7200" dirty="0">
                <a:solidFill>
                  <a:srgbClr val="FF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二</a:t>
            </a:r>
            <a:r>
              <a:rPr lang="en-US" altLang="zh-CN" sz="7200" dirty="0">
                <a:solidFill>
                  <a:srgbClr val="FF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.</a:t>
            </a:r>
            <a:r>
              <a:rPr lang="zh-CN" altLang="en-US" sz="7200" dirty="0">
                <a:solidFill>
                  <a:srgbClr val="FF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说考点</a:t>
            </a:r>
            <a:endParaRPr lang="zh-CN" altLang="en-US" sz="7200" b="1" dirty="0">
              <a:solidFill>
                <a:srgbClr val="FF0000"/>
              </a:solidFill>
              <a:latin typeface="+mj-ea"/>
            </a:endParaRPr>
          </a:p>
          <a:p>
            <a:pPr marL="0" lvl="1"/>
            <a:endParaRPr lang="zh-CN" altLang="en-US" sz="3600" dirty="0">
              <a:solidFill>
                <a:srgbClr val="FFFFFF"/>
              </a:solidFill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2390"/>
            <a:ext cx="8229600" cy="85725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全国卷知识点题序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280437" y="609749"/>
          <a:ext cx="8315719" cy="45034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2790"/>
                <a:gridCol w="915670"/>
                <a:gridCol w="927100"/>
                <a:gridCol w="956310"/>
                <a:gridCol w="934085"/>
                <a:gridCol w="930910"/>
                <a:gridCol w="1012190"/>
                <a:gridCol w="975995"/>
                <a:gridCol w="930669"/>
              </a:tblGrid>
              <a:tr h="38036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400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2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卷理科</a:t>
                      </a:r>
                    </a:p>
                    <a:p>
                      <a:endParaRPr lang="zh-CN" altLang="en-US" sz="1400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2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3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卷理科</a:t>
                      </a:r>
                    </a:p>
                    <a:p>
                      <a:endParaRPr lang="zh-CN" altLang="en-US" sz="1400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3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新高考</a:t>
                      </a: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  <a:sym typeface="+mn-ea"/>
                        </a:rPr>
                        <a:t>新高考</a:t>
                      </a: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  <a:sym typeface="+mn-ea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518160">
                <a:tc>
                  <a:txBody>
                    <a:bodyPr/>
                    <a:lstStyle/>
                    <a:p>
                      <a:pPr fontAlgn="auto">
                        <a:lnSpc>
                          <a:spcPts val="1680"/>
                        </a:lnSpc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集合逻辑推理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1680"/>
                        </a:lnSpc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交集求参数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并集补集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交集  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1680"/>
                        </a:lnSpc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并集</a:t>
                      </a:r>
                    </a:p>
                    <a:p>
                      <a:pPr fontAlgn="auto">
                        <a:lnSpc>
                          <a:spcPts val="1680"/>
                        </a:lnSpc>
                        <a:buNone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5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、交集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1680"/>
                        </a:lnSpc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并集</a:t>
                      </a:r>
                    </a:p>
                    <a:p>
                      <a:pPr fontAlgn="auto">
                        <a:lnSpc>
                          <a:spcPts val="1680"/>
                        </a:lnSpc>
                        <a:buNone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5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、交集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复数框图数列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乘积、模、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模、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9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chemeClr val="accent1"/>
                          </a:solidFill>
                        </a:rPr>
                        <a:t>10</a:t>
                      </a:r>
                      <a:r>
                        <a:rPr lang="zh-CN" altLang="en-US" sz="1400" b="1" dirty="0">
                          <a:solidFill>
                            <a:schemeClr val="accent1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endParaRPr lang="en-US" altLang="zh-CN" sz="14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15.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模、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12.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</a:rPr>
                        <a:t>新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乘积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7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除法   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17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除法、共轭、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除法 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2.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除法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函数导数不等式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12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13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、（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结合三角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12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15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12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22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三角 向量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17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17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12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7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</a:rPr>
                        <a:t>17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概率 统计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3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、钢琴弦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12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12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</a:tr>
              <a:tr h="448945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立体</a:t>
                      </a:r>
                    </a:p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几何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12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7</a:t>
                      </a: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、1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、1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</a:tr>
              <a:tr h="367030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解析 几何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5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20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、7、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8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14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9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13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  <a:r>
                        <a:rPr lang="en-US" altLang="zh-CN" sz="1400" b="1" dirty="0">
                          <a:solidFill>
                            <a:srgbClr val="000000"/>
                          </a:solidFill>
                          <a:sym typeface="+mn-ea"/>
                        </a:rPr>
                        <a:t>21</a:t>
                      </a: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、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2756535"/>
            <a:ext cx="8712835" cy="16027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" y="1258570"/>
            <a:ext cx="5920105" cy="13646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336925" y="349885"/>
            <a:ext cx="195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集    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45795"/>
            <a:ext cx="8325485" cy="178752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84475"/>
            <a:ext cx="7318375" cy="545465"/>
          </a:xfrm>
          <a:prstGeom prst="rect">
            <a:avLst/>
          </a:prstGeom>
        </p:spPr>
      </p:pic>
      <p:sp>
        <p:nvSpPr>
          <p:cNvPr id="115" name="文本框 114"/>
          <p:cNvSpPr txBox="1"/>
          <p:nvPr/>
        </p:nvSpPr>
        <p:spPr>
          <a:xfrm>
            <a:off x="593090" y="313245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indent="0"/>
            <a:r>
              <a:rPr lang="zh-CN" sz="2000" b="0">
                <a:solidFill>
                  <a:schemeClr val="accent1"/>
                </a:solidFill>
                <a:highlight>
                  <a:srgbClr val="FF00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sz="2000" b="0">
                <a:solidFill>
                  <a:schemeClr val="accent1"/>
                </a:solidFill>
                <a:highlight>
                  <a:srgbClr val="FF00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20</a:t>
            </a:r>
            <a:r>
              <a:rPr lang="zh-CN" sz="2000" b="0">
                <a:solidFill>
                  <a:schemeClr val="accent1"/>
                </a:solidFill>
                <a:highlight>
                  <a:srgbClr val="FF0000"/>
                </a:highlight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年Ⅱ卷理科）</a:t>
            </a:r>
            <a:endParaRPr lang="zh-CN" altLang="en-US" sz="2000" b="0">
              <a:solidFill>
                <a:schemeClr val="accent1"/>
              </a:solidFill>
              <a:highlight>
                <a:srgbClr val="FF0000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262630" y="172085"/>
            <a:ext cx="1957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复   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708525" y="3798570"/>
            <a:ext cx="3421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新高考卷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" y="614045"/>
            <a:ext cx="4628515" cy="2098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07670" y="201930"/>
            <a:ext cx="221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b="1">
                <a:solidFill>
                  <a:srgbClr val="FF0000"/>
                </a:solidFill>
              </a:rPr>
              <a:t>三视图 全国2卷理科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77165" y="3258185"/>
            <a:ext cx="3043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线性规划 全国</a:t>
            </a:r>
            <a:r>
              <a:rPr lang="en-US" altLang="zh-CN" b="1">
                <a:solidFill>
                  <a:srgbClr val="FF0000"/>
                </a:solidFill>
              </a:rPr>
              <a:t>3</a:t>
            </a:r>
            <a:r>
              <a:rPr lang="zh-CN" altLang="en-US" b="1">
                <a:solidFill>
                  <a:srgbClr val="FF0000"/>
                </a:solidFill>
              </a:rPr>
              <a:t>卷理科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" y="3714115"/>
            <a:ext cx="5948680" cy="1020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660" y="739775"/>
            <a:ext cx="3686810" cy="31235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22315" y="245745"/>
            <a:ext cx="2760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b="1">
                <a:solidFill>
                  <a:srgbClr val="FF0000"/>
                </a:solidFill>
              </a:rPr>
              <a:t>程序框图 全国1卷文科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050" y="3064510"/>
            <a:ext cx="4320540" cy="19069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216535"/>
            <a:ext cx="244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新背景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" y="2613025"/>
            <a:ext cx="4166870" cy="2439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855" y="107950"/>
            <a:ext cx="6146800" cy="24237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53635" y="1292225"/>
            <a:ext cx="221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b="1">
                <a:solidFill>
                  <a:srgbClr val="FF0000"/>
                </a:solidFill>
              </a:rPr>
              <a:t> 全国2卷理科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501140" y="3761740"/>
            <a:ext cx="26041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全国高考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Ι卷文理科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564630" y="4015105"/>
            <a:ext cx="221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b="1">
                <a:solidFill>
                  <a:srgbClr val="FF0000"/>
                </a:solidFill>
              </a:rPr>
              <a:t> 全国2卷文科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9080" y="216535"/>
            <a:ext cx="24409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新定义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606425"/>
            <a:ext cx="7960360" cy="20840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88655" y="869315"/>
            <a:ext cx="459740" cy="1558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Ⅱ</a:t>
            </a:r>
            <a:r>
              <a:rPr lang="zh-CN" altLang="en-US" b="1">
                <a:solidFill>
                  <a:srgbClr val="FF0000"/>
                </a:solidFill>
              </a:rPr>
              <a:t>卷理科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2690495"/>
            <a:ext cx="7067550" cy="241427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658735" y="3251200"/>
            <a:ext cx="459740" cy="15582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新高考卷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5063">
            <a:off x="1823360" y="237769"/>
            <a:ext cx="4195763" cy="157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图片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05" y="1472459"/>
            <a:ext cx="4195763" cy="157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Box 17"/>
          <p:cNvSpPr>
            <a:spLocks noChangeArrowheads="1"/>
          </p:cNvSpPr>
          <p:nvPr/>
        </p:nvSpPr>
        <p:spPr bwMode="auto">
          <a:xfrm>
            <a:off x="231061" y="1466295"/>
            <a:ext cx="2052638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6000" b="1" i="1" dirty="0">
                <a:solidFill>
                  <a:srgbClr val="000000"/>
                </a:solidFill>
                <a:latin typeface="浪漫雅圆" charset="-122"/>
                <a:ea typeface="微软雅黑" panose="020B0503020204020204" pitchFamily="34" charset="-122"/>
                <a:sym typeface="浪漫雅圆" charset="-122"/>
              </a:rPr>
              <a:t>目</a:t>
            </a:r>
            <a:endParaRPr lang="en-US" altLang="zh-CN" sz="6000" b="1" i="1" dirty="0">
              <a:solidFill>
                <a:srgbClr val="000000"/>
              </a:solidFill>
              <a:latin typeface="浪漫雅圆" charset="-122"/>
              <a:ea typeface="微软雅黑" panose="020B0503020204020204" pitchFamily="34" charset="-122"/>
              <a:sym typeface="浪漫雅圆" charset="-122"/>
            </a:endParaRPr>
          </a:p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6000" b="1" i="1" dirty="0">
                <a:solidFill>
                  <a:srgbClr val="000000"/>
                </a:solidFill>
                <a:latin typeface="浪漫雅圆" charset="-122"/>
                <a:ea typeface="微软雅黑" panose="020B0503020204020204" pitchFamily="34" charset="-122"/>
                <a:sym typeface="浪漫雅圆" charset="-122"/>
              </a:rPr>
              <a:t>录</a:t>
            </a:r>
            <a:endParaRPr lang="en-US" altLang="zh-CN" sz="6000" b="1" i="1" dirty="0">
              <a:solidFill>
                <a:srgbClr val="000000"/>
              </a:solidFill>
              <a:latin typeface="浪漫雅圆" charset="-122"/>
              <a:ea typeface="微软雅黑" panose="020B0503020204020204" pitchFamily="34" charset="-122"/>
              <a:sym typeface="浪漫雅圆" charset="-122"/>
            </a:endParaRPr>
          </a:p>
        </p:txBody>
      </p:sp>
      <p:sp>
        <p:nvSpPr>
          <p:cNvPr id="5127" name="TextBox 19"/>
          <p:cNvSpPr>
            <a:spLocks noChangeArrowheads="1"/>
          </p:cNvSpPr>
          <p:nvPr/>
        </p:nvSpPr>
        <p:spPr bwMode="auto">
          <a:xfrm rot="20633414">
            <a:off x="2330085" y="611890"/>
            <a:ext cx="3508772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+mj-ea"/>
              </a:rPr>
              <a:t>说整体</a:t>
            </a:r>
          </a:p>
        </p:txBody>
      </p:sp>
      <p:sp>
        <p:nvSpPr>
          <p:cNvPr id="21511" name="TextBox 20"/>
          <p:cNvSpPr>
            <a:spLocks noChangeArrowheads="1"/>
          </p:cNvSpPr>
          <p:nvPr/>
        </p:nvSpPr>
        <p:spPr bwMode="auto">
          <a:xfrm rot="20793972">
            <a:off x="2090262" y="1111362"/>
            <a:ext cx="722710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50" b="1" i="1">
                <a:solidFill>
                  <a:srgbClr val="0000FF"/>
                </a:solidFill>
                <a:latin typeface="浪漫雅圆" charset="-122"/>
                <a:ea typeface="微软雅黑" panose="020B0503020204020204" pitchFamily="34" charset="-122"/>
              </a:rPr>
              <a:t>一</a:t>
            </a:r>
            <a:endParaRPr lang="en-US" altLang="zh-CN" sz="4050" b="1" i="1">
              <a:solidFill>
                <a:srgbClr val="0000FF"/>
              </a:solidFill>
              <a:latin typeface="浪漫雅圆" charset="-122"/>
              <a:ea typeface="微软雅黑" panose="020B0503020204020204" pitchFamily="34" charset="-122"/>
            </a:endParaRPr>
          </a:p>
        </p:txBody>
      </p:sp>
      <p:sp>
        <p:nvSpPr>
          <p:cNvPr id="21512" name="TextBox 21"/>
          <p:cNvSpPr>
            <a:spLocks noChangeArrowheads="1"/>
          </p:cNvSpPr>
          <p:nvPr/>
        </p:nvSpPr>
        <p:spPr bwMode="auto">
          <a:xfrm>
            <a:off x="2697084" y="2078594"/>
            <a:ext cx="722709" cy="715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50" b="1" i="1">
                <a:solidFill>
                  <a:srgbClr val="FF0000"/>
                </a:solidFill>
                <a:latin typeface="浪漫雅圆" charset="-122"/>
                <a:ea typeface="微软雅黑" panose="020B0503020204020204" pitchFamily="34" charset="-122"/>
              </a:rPr>
              <a:t>二</a:t>
            </a:r>
          </a:p>
        </p:txBody>
      </p:sp>
      <p:sp>
        <p:nvSpPr>
          <p:cNvPr id="5131" name="TextBox 23"/>
          <p:cNvSpPr>
            <a:spLocks noChangeArrowheads="1"/>
          </p:cNvSpPr>
          <p:nvPr/>
        </p:nvSpPr>
        <p:spPr bwMode="auto">
          <a:xfrm>
            <a:off x="2697162" y="2046460"/>
            <a:ext cx="332660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+mj-ea"/>
              </a:rPr>
              <a:t>说考点</a:t>
            </a:r>
          </a:p>
        </p:txBody>
      </p:sp>
      <p:pic>
        <p:nvPicPr>
          <p:cNvPr id="2" name="图片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05063">
            <a:off x="3132730" y="2451379"/>
            <a:ext cx="4195763" cy="157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0"/>
          <p:cNvSpPr>
            <a:spLocks noChangeArrowheads="1"/>
          </p:cNvSpPr>
          <p:nvPr/>
        </p:nvSpPr>
        <p:spPr bwMode="auto">
          <a:xfrm rot="20793972">
            <a:off x="3506947" y="3277982"/>
            <a:ext cx="722710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50" b="1" i="1">
                <a:solidFill>
                  <a:srgbClr val="0000FF"/>
                </a:solidFill>
                <a:latin typeface="浪漫雅圆" charset="-122"/>
                <a:ea typeface="微软雅黑" panose="020B0503020204020204" pitchFamily="34" charset="-122"/>
              </a:rPr>
              <a:t>三</a:t>
            </a:r>
          </a:p>
        </p:txBody>
      </p:sp>
      <p:sp>
        <p:nvSpPr>
          <p:cNvPr id="4" name="TextBox 19"/>
          <p:cNvSpPr>
            <a:spLocks noChangeArrowheads="1"/>
          </p:cNvSpPr>
          <p:nvPr/>
        </p:nvSpPr>
        <p:spPr bwMode="auto">
          <a:xfrm rot="20633414">
            <a:off x="3666760" y="2825500"/>
            <a:ext cx="3508772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+mj-ea"/>
              </a:rPr>
              <a:t>说变化</a:t>
            </a:r>
          </a:p>
        </p:txBody>
      </p:sp>
      <p:pic>
        <p:nvPicPr>
          <p:cNvPr id="5" name="图片 1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20" y="3572404"/>
            <a:ext cx="4195763" cy="157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1"/>
          <p:cNvSpPr>
            <a:spLocks noChangeArrowheads="1"/>
          </p:cNvSpPr>
          <p:nvPr/>
        </p:nvSpPr>
        <p:spPr bwMode="auto">
          <a:xfrm>
            <a:off x="4210924" y="4182349"/>
            <a:ext cx="722709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50" b="1" i="1">
                <a:solidFill>
                  <a:srgbClr val="FF0000"/>
                </a:solidFill>
                <a:latin typeface="浪漫雅圆" charset="-122"/>
                <a:ea typeface="微软雅黑" panose="020B0503020204020204" pitchFamily="34" charset="-122"/>
              </a:rPr>
              <a:t>四</a:t>
            </a:r>
          </a:p>
        </p:txBody>
      </p:sp>
      <p:sp>
        <p:nvSpPr>
          <p:cNvPr id="7" name="TextBox 23"/>
          <p:cNvSpPr>
            <a:spLocks noChangeArrowheads="1"/>
          </p:cNvSpPr>
          <p:nvPr/>
        </p:nvSpPr>
        <p:spPr bwMode="auto">
          <a:xfrm>
            <a:off x="4659312" y="4066395"/>
            <a:ext cx="3326606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4800" b="1" dirty="0">
                <a:solidFill>
                  <a:srgbClr val="FF0000"/>
                </a:solidFill>
                <a:latin typeface="+mj-ea"/>
              </a:rPr>
              <a:t>说应对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4820" y="131445"/>
            <a:ext cx="8229600" cy="857250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</a:rPr>
              <a:t>全国卷解答题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78227" y="787549"/>
          <a:ext cx="8315719" cy="35121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385"/>
                <a:gridCol w="907558"/>
                <a:gridCol w="919444"/>
                <a:gridCol w="919443"/>
                <a:gridCol w="919443"/>
                <a:gridCol w="1027361"/>
                <a:gridCol w="1027362"/>
                <a:gridCol w="1027361"/>
                <a:gridCol w="1027362"/>
              </a:tblGrid>
              <a:tr h="47307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400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2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卷理科</a:t>
                      </a:r>
                    </a:p>
                    <a:p>
                      <a:endParaRPr lang="zh-CN" altLang="en-US" sz="1400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2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3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卷理科</a:t>
                      </a:r>
                    </a:p>
                    <a:p>
                      <a:endParaRPr lang="zh-CN" altLang="en-US" sz="1400" dirty="0">
                        <a:ln>
                          <a:solidFill>
                            <a:srgbClr val="FF0000"/>
                          </a:solidFill>
                        </a:ln>
                      </a:endParaRP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3</a:t>
                      </a: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新高考</a:t>
                      </a: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 dirty="0">
                          <a:ln>
                            <a:solidFill>
                              <a:srgbClr val="FF0000"/>
                            </a:solidFill>
                          </a:ln>
                          <a:sym typeface="+mn-ea"/>
                        </a:rPr>
                        <a:t>新高考</a:t>
                      </a:r>
                      <a:r>
                        <a:rPr lang="en-US" altLang="zh-CN" sz="1400" dirty="0">
                          <a:ln>
                            <a:solidFill>
                              <a:srgbClr val="FF0000"/>
                            </a:solidFill>
                          </a:ln>
                          <a:sym typeface="+mn-ea"/>
                        </a:rPr>
                        <a:t>2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449580">
                <a:tc>
                  <a:txBody>
                    <a:bodyPr/>
                    <a:lstStyle/>
                    <a:p>
                      <a:pPr fontAlgn="auto">
                        <a:lnSpc>
                          <a:spcPts val="1680"/>
                        </a:lnSpc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1680"/>
                        </a:lnSpc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数         列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概率统计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解三角形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解三角形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数         列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数         列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168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解三角形</a:t>
                      </a:r>
                    </a:p>
                    <a:p>
                      <a:pPr fontAlgn="auto">
                        <a:lnSpc>
                          <a:spcPts val="1680"/>
                        </a:lnSpc>
                        <a:buNone/>
                      </a:pP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auto">
                        <a:lnSpc>
                          <a:spcPts val="1680"/>
                        </a:lnSpc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解三角形</a:t>
                      </a:r>
                    </a:p>
                    <a:p>
                      <a:pPr fontAlgn="auto">
                        <a:lnSpc>
                          <a:spcPts val="1680"/>
                        </a:lnSpc>
                        <a:buNone/>
                      </a:pP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立体几何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解三角形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概率统计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概率统计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概率统计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概率统计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数         列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数         列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87680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概率统计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立体几何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椭         圆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椭         圆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立体几何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立体几何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概率统计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概率统计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52120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椭         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导         数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立体几何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立体几何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椭         圆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导         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立体几何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立体几何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48945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导         数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椭         圆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导         数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导         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导         数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椭         圆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导         数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椭         圆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367030"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22</a:t>
                      </a:r>
                    </a:p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en-US" altLang="zh-CN" sz="1400" b="1" dirty="0">
                          <a:solidFill>
                            <a:srgbClr val="000000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</a:rPr>
                        <a:t>选         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选         考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选         考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选         考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选         考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选         考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椭         圆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1" dirty="0">
                          <a:solidFill>
                            <a:srgbClr val="000000"/>
                          </a:solidFill>
                          <a:sym typeface="+mn-ea"/>
                        </a:rPr>
                        <a:t>导         数</a:t>
                      </a:r>
                      <a:endParaRPr lang="zh-CN" altLang="en-US" sz="14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9144000" cy="5133975"/>
          </a:xfrm>
          <a:prstGeom prst="rect">
            <a:avLst/>
          </a:prstGeom>
        </p:spPr>
      </p:pic>
      <p:sp>
        <p:nvSpPr>
          <p:cNvPr id="21" name="TextBox 1"/>
          <p:cNvSpPr txBox="1"/>
          <p:nvPr/>
        </p:nvSpPr>
        <p:spPr>
          <a:xfrm rot="726346">
            <a:off x="956166" y="1656880"/>
            <a:ext cx="42976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7200" dirty="0">
                <a:solidFill>
                  <a:srgbClr val="FF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三</a:t>
            </a:r>
            <a:r>
              <a:rPr lang="en-US" altLang="zh-CN" sz="7200" dirty="0">
                <a:solidFill>
                  <a:srgbClr val="FF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.</a:t>
            </a:r>
            <a:r>
              <a:rPr lang="zh-CN" altLang="en-US" sz="7200" dirty="0">
                <a:solidFill>
                  <a:srgbClr val="FF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说变化</a:t>
            </a:r>
            <a:endParaRPr lang="zh-CN" altLang="en-US" sz="7200" b="1" dirty="0">
              <a:solidFill>
                <a:srgbClr val="FF0000"/>
              </a:solidFill>
              <a:latin typeface="+mj-ea"/>
            </a:endParaRPr>
          </a:p>
          <a:p>
            <a:pPr marL="0" lvl="1"/>
            <a:endParaRPr lang="zh-CN" altLang="en-US" sz="3600" b="1" dirty="0">
              <a:solidFill>
                <a:srgbClr val="FF0000"/>
              </a:solidFill>
              <a:latin typeface="+mj-ea"/>
            </a:endParaRPr>
          </a:p>
          <a:p>
            <a:pPr marL="0" lvl="1"/>
            <a:endParaRPr lang="zh-CN" altLang="en-US" sz="3600" dirty="0">
              <a:solidFill>
                <a:srgbClr val="FFFFFF"/>
              </a:solidFill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65776" r="20363" b="81773"/>
          <a:stretch>
            <a:fillRect/>
          </a:stretch>
        </p:blipFill>
        <p:spPr>
          <a:xfrm>
            <a:off x="1887220" y="76200"/>
            <a:ext cx="576580" cy="417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1298" t="26676"/>
          <a:stretch>
            <a:fillRect/>
          </a:stretch>
        </p:blipFill>
        <p:spPr>
          <a:xfrm>
            <a:off x="122555" y="494030"/>
            <a:ext cx="4105910" cy="16808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54466" r="31815" b="84267"/>
          <a:stretch>
            <a:fillRect/>
          </a:stretch>
        </p:blipFill>
        <p:spPr>
          <a:xfrm>
            <a:off x="6209030" y="81915"/>
            <a:ext cx="791845" cy="41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t="23297" r="1045"/>
          <a:stretch>
            <a:fillRect/>
          </a:stretch>
        </p:blipFill>
        <p:spPr>
          <a:xfrm>
            <a:off x="4370705" y="494030"/>
            <a:ext cx="4636770" cy="1680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t="20842" r="25296"/>
          <a:stretch>
            <a:fillRect/>
          </a:stretch>
        </p:blipFill>
        <p:spPr>
          <a:xfrm>
            <a:off x="182245" y="2734310"/>
            <a:ext cx="3081020" cy="20885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74473" r="2833" b="87677"/>
          <a:stretch>
            <a:fillRect/>
          </a:stretch>
        </p:blipFill>
        <p:spPr>
          <a:xfrm>
            <a:off x="1195070" y="2409190"/>
            <a:ext cx="935990" cy="325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t="43875" r="39898"/>
          <a:stretch>
            <a:fillRect/>
          </a:stretch>
        </p:blipFill>
        <p:spPr>
          <a:xfrm>
            <a:off x="5593715" y="3188970"/>
            <a:ext cx="2610485" cy="148082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87695" y="2734310"/>
            <a:ext cx="27241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chemeClr val="accent1"/>
                </a:solidFill>
              </a:rPr>
              <a:t>适用地区：山东，海南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346825" y="2427605"/>
            <a:ext cx="11042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0000"/>
                </a:solidFill>
              </a:rPr>
              <a:t>新高考卷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97630" y="2752725"/>
            <a:ext cx="1106170" cy="169100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6000" b="1">
                <a:solidFill>
                  <a:srgbClr val="FF0000"/>
                </a:solidFill>
              </a:rPr>
              <a:t>难度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40" y="582930"/>
            <a:ext cx="8676005" cy="7105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" y="1293495"/>
            <a:ext cx="8676005" cy="18605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98035" y="78105"/>
            <a:ext cx="4357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rgbClr val="FF0000"/>
                </a:solidFill>
              </a:rPr>
              <a:t>新高考增加多选题和开放题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690870" y="3050540"/>
            <a:ext cx="34601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2019</a:t>
            </a:r>
            <a:r>
              <a:rPr lang="zh-CN" altLang="en-US" sz="2400" b="1">
                <a:solidFill>
                  <a:srgbClr val="FF0000"/>
                </a:solidFill>
              </a:rPr>
              <a:t>年全国</a:t>
            </a: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Ⅱ卷理科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3215005"/>
            <a:ext cx="5257165" cy="1317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345" y="3568700"/>
            <a:ext cx="3596005" cy="1594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0840" y="4532630"/>
            <a:ext cx="4357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2020</a:t>
            </a:r>
            <a:r>
              <a:rPr lang="zh-CN" altLang="en-US" sz="2400" b="1">
                <a:solidFill>
                  <a:srgbClr val="FF0000"/>
                </a:solidFill>
              </a:rPr>
              <a:t>年新老高考均没有两空题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0840" y="78105"/>
            <a:ext cx="34601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题型结构</a:t>
            </a:r>
            <a:endParaRPr lang="zh-CN" altLang="en-US" sz="32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09930"/>
            <a:ext cx="8229600" cy="85725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新高考删除知识点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71242" y="1803549"/>
          <a:ext cx="8142605" cy="4091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7160"/>
                <a:gridCol w="1121410"/>
                <a:gridCol w="1143000"/>
                <a:gridCol w="1092200"/>
                <a:gridCol w="1158875"/>
                <a:gridCol w="1113790"/>
                <a:gridCol w="1106170"/>
              </a:tblGrid>
              <a:tr h="73215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2000" dirty="0"/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2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2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3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3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卷文科</a:t>
                      </a:r>
                    </a:p>
                  </a:txBody>
                  <a:tcPr>
                    <a:solidFill>
                      <a:schemeClr val="bg1">
                        <a:lumMod val="60000"/>
                        <a:lumOff val="40000"/>
                      </a:schemeClr>
                    </a:solidFill>
                  </a:tcPr>
                </a:tc>
              </a:tr>
              <a:tr h="765810">
                <a:tc>
                  <a:txBody>
                    <a:bodyPr/>
                    <a:lstStyle/>
                    <a:p>
                      <a:pPr fontAlgn="auto">
                        <a:lnSpc>
                          <a:spcPct val="150000"/>
                        </a:lnSpc>
                      </a:pPr>
                      <a:r>
                        <a:rPr lang="zh-CN" altLang="en-US" sz="2400" b="1" dirty="0">
                          <a:solidFill>
                            <a:srgbClr val="000000"/>
                          </a:solidFill>
                        </a:rPr>
                        <a:t>三视图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</a:pPr>
                      <a:endParaRPr lang="zh-CN" altLang="en-US" sz="20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endParaRPr lang="zh-CN" altLang="en-US" sz="20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sym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endParaRPr lang="zh-CN" altLang="en-US" sz="20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sym typeface="+mn-ea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sym typeface="+mn-ea"/>
                        </a:rPr>
                        <a:t>9</a:t>
                      </a:r>
                    </a:p>
                  </a:txBody>
                  <a:tcPr/>
                </a:tc>
              </a:tr>
              <a:tr h="771525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sym typeface="+mn-ea"/>
                        </a:rPr>
                        <a:t>程序框图</a:t>
                      </a:r>
                    </a:p>
                    <a:p>
                      <a:pPr algn="l" fontAlgn="auto">
                        <a:lnSpc>
                          <a:spcPts val="1680"/>
                        </a:lnSpc>
                        <a:buClrTx/>
                        <a:buSzTx/>
                        <a:buFontTx/>
                      </a:pPr>
                      <a:endParaRPr lang="zh-CN" altLang="en-US" sz="2400" b="1" dirty="0">
                        <a:solidFill>
                          <a:srgbClr val="00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endParaRPr lang="zh-CN" altLang="en-US" sz="20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sym typeface="+mn-ea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endParaRPr lang="zh-CN" altLang="en-US" sz="20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sym typeface="+mn-ea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endParaRPr lang="zh-CN" altLang="en-US" sz="20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endParaRPr lang="zh-CN" altLang="en-US" sz="20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</a:tr>
              <a:tr h="489585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zh-CN" altLang="en-US" sz="2400" b="1" dirty="0">
                          <a:solidFill>
                            <a:srgbClr val="000000"/>
                          </a:solidFill>
                          <a:sym typeface="+mn-ea"/>
                        </a:rPr>
                        <a:t>线性规划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sym typeface="+mn-ea"/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endParaRPr lang="zh-CN" altLang="en-US" sz="2000" b="1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  <a:sym typeface="+mn-ea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lnSpc>
                          <a:spcPct val="150000"/>
                        </a:lnSpc>
                        <a:buClrTx/>
                        <a:buSzTx/>
                        <a:buFontTx/>
                      </a:pPr>
                      <a:r>
                        <a:rPr lang="en-US" altLang="zh-CN" sz="2000" b="1" dirty="0">
                          <a:solidFill>
                            <a:srgbClr val="000000"/>
                          </a:solidFill>
                        </a:rPr>
                        <a:t>13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548005"/>
            <a:ext cx="8388985" cy="2075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3110230"/>
            <a:ext cx="8367395" cy="19310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87625" y="135255"/>
            <a:ext cx="321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全国高考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Ⅱ卷理科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87625" y="2741930"/>
            <a:ext cx="321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全国高考</a:t>
            </a:r>
            <a:r>
              <a:rPr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Ⅱ卷文科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7092315" y="1707515"/>
            <a:ext cx="1196975" cy="935990"/>
          </a:xfrm>
          <a:prstGeom prst="wedgeRoundRectCallout">
            <a:avLst>
              <a:gd name="adj1" fmla="val -243262"/>
              <a:gd name="adj2" fmla="val 106037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rgbClr val="FF0000"/>
                </a:solidFill>
              </a:rPr>
              <a:t>椭圆与抛物线结合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115" y="116840"/>
            <a:ext cx="8229600" cy="857250"/>
          </a:xfrm>
        </p:spPr>
        <p:txBody>
          <a:bodyPr/>
          <a:lstStyle/>
          <a:p>
            <a:r>
              <a:rPr lang="zh-CN" altLang="en-US" sz="3600" b="1" dirty="0">
                <a:solidFill>
                  <a:srgbClr val="FF0000"/>
                </a:solidFill>
              </a:rPr>
              <a:t>文理科同题个数分值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519555" y="727075"/>
          <a:ext cx="6396990" cy="4380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6165"/>
                <a:gridCol w="1066165"/>
                <a:gridCol w="1066165"/>
                <a:gridCol w="1066165"/>
                <a:gridCol w="1066165"/>
                <a:gridCol w="1066165"/>
              </a:tblGrid>
              <a:tr h="38100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1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2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2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3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3</a:t>
                      </a:r>
                      <a:r>
                        <a:rPr lang="zh-CN" altLang="en-US" sz="2000" dirty="0">
                          <a:ln>
                            <a:solidFill>
                              <a:srgbClr val="FF0000"/>
                            </a:solidFill>
                          </a:ln>
                        </a:rPr>
                        <a:t>卷文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4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9</a:t>
                      </a:r>
                    </a:p>
                  </a:txBody>
                  <a:tcPr/>
                </a:tc>
              </a:tr>
              <a:tr h="4032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13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16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18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22</a:t>
                      </a:r>
                      <a:r>
                        <a:rPr lang="zh-CN" altLang="en-US">
                          <a:solidFill>
                            <a:schemeClr val="accent1"/>
                          </a:solidFill>
                        </a:rPr>
                        <a:t>，</a:t>
                      </a: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22,23</a:t>
                      </a:r>
                      <a:endParaRPr lang="zh-CN" altLang="en-US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19</a:t>
                      </a:r>
                      <a:r>
                        <a:rPr lang="zh-CN" altLang="en-US">
                          <a:solidFill>
                            <a:schemeClr val="accent1"/>
                          </a:solidFill>
                        </a:rPr>
                        <a:t>（</a:t>
                      </a: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zh-CN" altLang="en-US">
                          <a:solidFill>
                            <a:schemeClr val="accent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accent1"/>
                          </a:solidFill>
                          <a:sym typeface="+mn-ea"/>
                        </a:rPr>
                        <a:t>19</a:t>
                      </a:r>
                      <a:r>
                        <a:rPr lang="zh-CN" altLang="en-US" sz="1800">
                          <a:solidFill>
                            <a:schemeClr val="accent1"/>
                          </a:solidFill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chemeClr val="accent1"/>
                          </a:solidFill>
                          <a:sym typeface="+mn-ea"/>
                        </a:rPr>
                        <a:t>1</a:t>
                      </a:r>
                      <a:r>
                        <a:rPr lang="zh-CN" altLang="en-US" sz="1800">
                          <a:solidFill>
                            <a:schemeClr val="accent1"/>
                          </a:solidFill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21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20</a:t>
                      </a:r>
                      <a:r>
                        <a:rPr lang="zh-CN" altLang="en-US">
                          <a:solidFill>
                            <a:schemeClr val="accent1"/>
                          </a:solidFill>
                        </a:rPr>
                        <a:t>（</a:t>
                      </a: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1</a:t>
                      </a:r>
                      <a:r>
                        <a:rPr lang="zh-CN" altLang="en-US">
                          <a:solidFill>
                            <a:schemeClr val="accent1"/>
                          </a:solidFill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accent1"/>
                          </a:solidFill>
                          <a:sym typeface="+mn-ea"/>
                        </a:rPr>
                        <a:t>20</a:t>
                      </a:r>
                      <a:r>
                        <a:rPr lang="zh-CN" altLang="en-US" sz="1800">
                          <a:solidFill>
                            <a:schemeClr val="accent1"/>
                          </a:solidFill>
                          <a:sym typeface="+mn-ea"/>
                        </a:rPr>
                        <a:t>（</a:t>
                      </a:r>
                      <a:r>
                        <a:rPr lang="en-US" altLang="zh-CN" sz="1800">
                          <a:solidFill>
                            <a:schemeClr val="accent1"/>
                          </a:solidFill>
                          <a:sym typeface="+mn-ea"/>
                        </a:rPr>
                        <a:t>1</a:t>
                      </a:r>
                      <a:r>
                        <a:rPr lang="zh-CN" altLang="en-US" sz="1800">
                          <a:solidFill>
                            <a:schemeClr val="accent1"/>
                          </a:solidFill>
                          <a:sym typeface="+mn-ea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22,23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>
                          <a:solidFill>
                            <a:schemeClr val="accent1"/>
                          </a:solidFill>
                          <a:sym typeface="+mn-ea"/>
                        </a:rPr>
                        <a:t>22,23</a:t>
                      </a:r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>
                        <a:solidFill>
                          <a:schemeClr val="accent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22,23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chemeClr val="accent1"/>
                          </a:solidFill>
                        </a:rPr>
                        <a:t>22,23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47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1">
                          <a:solidFill>
                            <a:srgbClr val="FF0000"/>
                          </a:solidFill>
                        </a:rPr>
                        <a:t>59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59</a:t>
                      </a:r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9144000" cy="5133975"/>
          </a:xfrm>
          <a:prstGeom prst="rect">
            <a:avLst/>
          </a:prstGeom>
        </p:spPr>
      </p:pic>
      <p:sp>
        <p:nvSpPr>
          <p:cNvPr id="21" name="TextBox 1"/>
          <p:cNvSpPr txBox="1"/>
          <p:nvPr/>
        </p:nvSpPr>
        <p:spPr>
          <a:xfrm rot="726346">
            <a:off x="956166" y="1656880"/>
            <a:ext cx="42976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7200" dirty="0">
                <a:solidFill>
                  <a:srgbClr val="FF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四</a:t>
            </a:r>
            <a:r>
              <a:rPr lang="en-US" altLang="zh-CN" sz="7200" dirty="0">
                <a:solidFill>
                  <a:srgbClr val="FF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.</a:t>
            </a:r>
            <a:r>
              <a:rPr lang="zh-CN" altLang="en-US" sz="7200" dirty="0">
                <a:solidFill>
                  <a:srgbClr val="FF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说应对</a:t>
            </a:r>
            <a:endParaRPr lang="zh-CN" altLang="en-US" sz="7200" b="1" dirty="0">
              <a:solidFill>
                <a:srgbClr val="FF0000"/>
              </a:solidFill>
              <a:latin typeface="+mj-ea"/>
            </a:endParaRPr>
          </a:p>
          <a:p>
            <a:pPr marL="0" lvl="1"/>
            <a:endParaRPr lang="zh-CN" altLang="en-US" sz="3600" b="1" dirty="0">
              <a:solidFill>
                <a:srgbClr val="FF0000"/>
              </a:solidFill>
              <a:latin typeface="+mj-ea"/>
            </a:endParaRPr>
          </a:p>
          <a:p>
            <a:pPr marL="0" lvl="1"/>
            <a:endParaRPr lang="zh-CN" altLang="en-US" sz="3600" dirty="0">
              <a:solidFill>
                <a:srgbClr val="FFFFFF"/>
              </a:solidFill>
              <a:latin typeface="汉仪程行简" panose="00020600040101010101" pitchFamily="18" charset="-122"/>
              <a:ea typeface="汉仪程行简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9480" y="646430"/>
            <a:ext cx="22123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1.</a:t>
            </a:r>
            <a:r>
              <a:rPr lang="zh-CN" altLang="en-US" sz="2400" b="1">
                <a:solidFill>
                  <a:srgbClr val="FF0000"/>
                </a:solidFill>
              </a:rPr>
              <a:t>难度问题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19480" y="1507490"/>
            <a:ext cx="4050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>
                <a:solidFill>
                  <a:srgbClr val="FF0000"/>
                </a:solidFill>
              </a:rPr>
              <a:t>2.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新颖度问题及热点问题</a:t>
            </a:r>
            <a:endParaRPr lang="zh-CN" altLang="en-US" sz="2400" b="1">
              <a:solidFill>
                <a:srgbClr val="FF0000"/>
              </a:solidFill>
            </a:endParaRPr>
          </a:p>
          <a:p>
            <a:pPr algn="l">
              <a:buClrTx/>
              <a:buSzTx/>
              <a:buFontTx/>
            </a:pP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19480" y="2387600"/>
            <a:ext cx="28568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>
                <a:solidFill>
                  <a:srgbClr val="FF0000"/>
                </a:solidFill>
              </a:rPr>
              <a:t>3.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两空问题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9480" y="3272155"/>
            <a:ext cx="29305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>
                <a:solidFill>
                  <a:srgbClr val="FF0000"/>
                </a:solidFill>
              </a:rPr>
              <a:t>4.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删除知识点问题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9480" y="4133215"/>
            <a:ext cx="3154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5.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文理科差异问题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" y="4762"/>
            <a:ext cx="9127066" cy="5133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" r="2" b="664"/>
          <a:stretch>
            <a:fillRect/>
          </a:stretch>
        </p:blipFill>
        <p:spPr bwMode="auto">
          <a:xfrm>
            <a:off x="0" y="-40117"/>
            <a:ext cx="9127066" cy="5223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91680" y="1275606"/>
            <a:ext cx="5840730" cy="1399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baseline="-25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10000"/>
              </a:lnSpc>
            </a:pPr>
            <a:r>
              <a:rPr lang="zh-CN" altLang="en-US" sz="4000" i="1" spc="-300" baseline="0" dirty="0">
                <a:solidFill>
                  <a:srgbClr val="00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人的天职在于勇于探索真理</a:t>
            </a:r>
            <a:r>
              <a:rPr lang="en-US" altLang="zh-CN" sz="4000" i="1" spc="-300" baseline="0" dirty="0">
                <a:solidFill>
                  <a:srgbClr val="00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-----</a:t>
            </a:r>
            <a:r>
              <a:rPr lang="zh-CN" altLang="en-US" sz="4000" i="1" spc="-300" baseline="0" dirty="0">
                <a:solidFill>
                  <a:srgbClr val="000000"/>
                </a:solidFill>
                <a:latin typeface="汉仪程行简" panose="00020600040101010101" pitchFamily="18" charset="-122"/>
                <a:ea typeface="汉仪程行简" panose="00020600040101010101" pitchFamily="18" charset="-122"/>
              </a:rPr>
              <a:t>哥白尼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95846" y="2134334"/>
            <a:ext cx="41044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谢谢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9144000" cy="5133975"/>
          </a:xfrm>
          <a:prstGeom prst="rect">
            <a:avLst/>
          </a:prstGeom>
        </p:spPr>
      </p:pic>
      <p:sp>
        <p:nvSpPr>
          <p:cNvPr id="7" name="TextBox 1"/>
          <p:cNvSpPr txBox="1"/>
          <p:nvPr/>
        </p:nvSpPr>
        <p:spPr>
          <a:xfrm rot="726346">
            <a:off x="1762092" y="1794306"/>
            <a:ext cx="431673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7200" b="1" dirty="0">
                <a:solidFill>
                  <a:srgbClr val="FF0000"/>
                </a:solidFill>
                <a:latin typeface="+mj-ea"/>
              </a:rPr>
              <a:t>一</a:t>
            </a:r>
            <a:r>
              <a:rPr lang="en-US" altLang="zh-CN" sz="7200" b="1" dirty="0">
                <a:solidFill>
                  <a:srgbClr val="FF0000"/>
                </a:solidFill>
                <a:latin typeface="+mj-ea"/>
              </a:rPr>
              <a:t>.</a:t>
            </a:r>
            <a:r>
              <a:rPr lang="zh-CN" altLang="en-US" sz="7200" b="1" dirty="0">
                <a:solidFill>
                  <a:srgbClr val="FF0000"/>
                </a:solidFill>
                <a:latin typeface="+mj-ea"/>
              </a:rPr>
              <a:t>说整体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  <p:sndAc>
          <p:endSnd/>
        </p:sndAc>
      </p:transition>
    </mc:Choice>
    <mc:Fallback xmlns="">
      <p:transition spd="med">
        <p:fade/>
        <p:sndAc>
          <p:endSnd/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6580" y="713740"/>
            <a:ext cx="3347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olidFill>
                  <a:srgbClr val="FF0000"/>
                </a:solidFill>
              </a:rPr>
              <a:t>1.贯彻五育并举，落实立德树人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86740" y="1591310"/>
            <a:ext cx="3347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solidFill>
                  <a:srgbClr val="FF0000"/>
                </a:solidFill>
              </a:rPr>
              <a:t>2.重视关键能力，考</a:t>
            </a:r>
            <a:r>
              <a:rPr lang="zh-CN" altLang="en-US" b="1">
                <a:solidFill>
                  <a:srgbClr val="FF0000"/>
                </a:solidFill>
              </a:rPr>
              <a:t>查</a:t>
            </a:r>
            <a:r>
              <a:rPr lang="en-US" altLang="zh-CN" b="1">
                <a:solidFill>
                  <a:srgbClr val="FF0000"/>
                </a:solidFill>
              </a:rPr>
              <a:t>核心素养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6580" y="2387600"/>
            <a:ext cx="332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solidFill>
                  <a:srgbClr val="FF0000"/>
                </a:solidFill>
              </a:rPr>
              <a:t>3.依托真实情境，体现数学应用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6105" y="3246755"/>
            <a:ext cx="332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solidFill>
                  <a:srgbClr val="FF0000"/>
                </a:solidFill>
              </a:rPr>
              <a:t>4.加强综合考查，强调融会贯通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76580" y="4105275"/>
            <a:ext cx="33280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>
                <a:solidFill>
                  <a:srgbClr val="FF0000"/>
                </a:solidFill>
              </a:rPr>
              <a:t>5.强调能力培养，引领全新高考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6000">
        <p:fade/>
      </p:transition>
    </mc:Choice>
    <mc:Fallback xmlns="">
      <p:transition spd="med" advClick="0" advTm="6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Oval 65"/>
          <p:cNvSpPr>
            <a:spLocks noChangeArrowheads="1"/>
          </p:cNvSpPr>
          <p:nvPr/>
        </p:nvSpPr>
        <p:spPr bwMode="auto">
          <a:xfrm rot="10424485" flipV="1">
            <a:off x="4126706" y="4249341"/>
            <a:ext cx="3477816" cy="294084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29" name="Oval 65"/>
          <p:cNvSpPr>
            <a:spLocks noChangeArrowheads="1"/>
          </p:cNvSpPr>
          <p:nvPr/>
        </p:nvSpPr>
        <p:spPr bwMode="auto">
          <a:xfrm rot="10424485" flipV="1">
            <a:off x="3548063" y="4260057"/>
            <a:ext cx="2809875" cy="517922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0" name="Oval 65"/>
          <p:cNvSpPr>
            <a:spLocks noChangeArrowheads="1"/>
          </p:cNvSpPr>
          <p:nvPr/>
        </p:nvSpPr>
        <p:spPr bwMode="auto">
          <a:xfrm rot="10424485" flipV="1">
            <a:off x="3749278" y="4529138"/>
            <a:ext cx="1403747" cy="18097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194310"/>
            <a:ext cx="4277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“战疫”入题</a:t>
            </a:r>
            <a:r>
              <a:rPr lang="zh-CN" altLang="en-US" sz="2400" b="1">
                <a:solidFill>
                  <a:srgbClr val="FF0000"/>
                </a:solidFill>
              </a:rPr>
              <a:t>，重应用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" y="973455"/>
            <a:ext cx="8653780" cy="29171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40430" y="424180"/>
            <a:ext cx="321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新高考</a:t>
            </a:r>
            <a:r>
              <a:rPr lang="zh-CN" altLang="en-US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Ι卷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24355" y="4161790"/>
            <a:ext cx="5400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揭示病毒传播规律，体现科学防控</a:t>
            </a: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Oval 65"/>
          <p:cNvSpPr>
            <a:spLocks noChangeArrowheads="1"/>
          </p:cNvSpPr>
          <p:nvPr/>
        </p:nvSpPr>
        <p:spPr bwMode="auto">
          <a:xfrm rot="10424485" flipV="1">
            <a:off x="4126706" y="4249341"/>
            <a:ext cx="3477816" cy="294084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29" name="Oval 65"/>
          <p:cNvSpPr>
            <a:spLocks noChangeArrowheads="1"/>
          </p:cNvSpPr>
          <p:nvPr/>
        </p:nvSpPr>
        <p:spPr bwMode="auto">
          <a:xfrm rot="10424485" flipV="1">
            <a:off x="3548063" y="4260057"/>
            <a:ext cx="2809875" cy="517922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0" name="Oval 65"/>
          <p:cNvSpPr>
            <a:spLocks noChangeArrowheads="1"/>
          </p:cNvSpPr>
          <p:nvPr/>
        </p:nvSpPr>
        <p:spPr bwMode="auto">
          <a:xfrm rot="10424485" flipV="1">
            <a:off x="3749278" y="4529138"/>
            <a:ext cx="1403747" cy="18097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194310"/>
            <a:ext cx="4277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“战疫”入题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，重应用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440430" y="424180"/>
            <a:ext cx="321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全国高考</a:t>
            </a:r>
            <a:r>
              <a:rPr lang="zh-CN" altLang="en-US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Ⅱ卷理科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24355" y="4161790"/>
            <a:ext cx="5400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体现志愿精神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80" y="1130300"/>
            <a:ext cx="8850630" cy="201422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Oval 65"/>
          <p:cNvSpPr>
            <a:spLocks noChangeArrowheads="1"/>
          </p:cNvSpPr>
          <p:nvPr/>
        </p:nvSpPr>
        <p:spPr bwMode="auto">
          <a:xfrm rot="10424485" flipV="1">
            <a:off x="4126706" y="4249341"/>
            <a:ext cx="3477816" cy="294084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29" name="Oval 65"/>
          <p:cNvSpPr>
            <a:spLocks noChangeArrowheads="1"/>
          </p:cNvSpPr>
          <p:nvPr/>
        </p:nvSpPr>
        <p:spPr bwMode="auto">
          <a:xfrm rot="10424485" flipV="1">
            <a:off x="3548063" y="4260057"/>
            <a:ext cx="2809875" cy="517922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0" name="Oval 65"/>
          <p:cNvSpPr>
            <a:spLocks noChangeArrowheads="1"/>
          </p:cNvSpPr>
          <p:nvPr/>
        </p:nvSpPr>
        <p:spPr bwMode="auto">
          <a:xfrm rot="10424485" flipV="1">
            <a:off x="3749278" y="4529138"/>
            <a:ext cx="1403747" cy="18097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194310"/>
            <a:ext cx="5159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理性思维</a:t>
            </a:r>
            <a:r>
              <a:rPr lang="zh-CN" altLang="en-US" sz="2400" b="1">
                <a:solidFill>
                  <a:srgbClr val="FF0000"/>
                </a:solidFill>
              </a:rPr>
              <a:t>，考</a:t>
            </a:r>
            <a:r>
              <a:rPr lang="en-US" altLang="zh-CN" sz="2400" b="1">
                <a:solidFill>
                  <a:srgbClr val="FF0000"/>
                </a:solidFill>
              </a:rPr>
              <a:t>能力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90820" y="520700"/>
            <a:ext cx="321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全国高考</a:t>
            </a:r>
            <a:r>
              <a:rPr lang="zh-CN" altLang="en-US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Ⅱ卷理科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24355" y="4161790"/>
            <a:ext cx="5400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对数学阅读理解能力的考查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" y="1214755"/>
            <a:ext cx="8867140" cy="2440305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Oval 65"/>
          <p:cNvSpPr>
            <a:spLocks noChangeArrowheads="1"/>
          </p:cNvSpPr>
          <p:nvPr/>
        </p:nvSpPr>
        <p:spPr bwMode="auto">
          <a:xfrm rot="10424485" flipV="1">
            <a:off x="4126706" y="4249341"/>
            <a:ext cx="3477816" cy="294084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29" name="Oval 65"/>
          <p:cNvSpPr>
            <a:spLocks noChangeArrowheads="1"/>
          </p:cNvSpPr>
          <p:nvPr/>
        </p:nvSpPr>
        <p:spPr bwMode="auto">
          <a:xfrm rot="10424485" flipV="1">
            <a:off x="3548063" y="4260057"/>
            <a:ext cx="2809875" cy="517922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0" name="Oval 65"/>
          <p:cNvSpPr>
            <a:spLocks noChangeArrowheads="1"/>
          </p:cNvSpPr>
          <p:nvPr/>
        </p:nvSpPr>
        <p:spPr bwMode="auto">
          <a:xfrm rot="10424485" flipV="1">
            <a:off x="3749278" y="4529138"/>
            <a:ext cx="1403747" cy="18097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194310"/>
            <a:ext cx="5159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  <a:sym typeface="+mn-ea"/>
              </a:rPr>
              <a:t>理性思维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，考</a:t>
            </a:r>
            <a:r>
              <a:rPr lang="en-US" altLang="zh-CN" sz="2400" b="1">
                <a:solidFill>
                  <a:srgbClr val="FF0000"/>
                </a:solidFill>
                <a:sym typeface="+mn-ea"/>
              </a:rPr>
              <a:t>能力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290820" y="520700"/>
            <a:ext cx="321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全国高考</a:t>
            </a:r>
            <a:r>
              <a:rPr lang="zh-CN" altLang="en-US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Ⅲ卷文理科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1445" y="3798570"/>
            <a:ext cx="3679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对信息整理能力的考查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751205"/>
            <a:ext cx="5038090" cy="2350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2263775"/>
            <a:ext cx="4891405" cy="2665730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Oval 65"/>
          <p:cNvSpPr>
            <a:spLocks noChangeArrowheads="1"/>
          </p:cNvSpPr>
          <p:nvPr/>
        </p:nvSpPr>
        <p:spPr bwMode="auto">
          <a:xfrm rot="10424485" flipV="1">
            <a:off x="4126706" y="4249341"/>
            <a:ext cx="3477816" cy="294084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29" name="Oval 65"/>
          <p:cNvSpPr>
            <a:spLocks noChangeArrowheads="1"/>
          </p:cNvSpPr>
          <p:nvPr/>
        </p:nvSpPr>
        <p:spPr bwMode="auto">
          <a:xfrm rot="10424485" flipV="1">
            <a:off x="3548063" y="4260057"/>
            <a:ext cx="2809875" cy="517922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6630" name="Oval 65"/>
          <p:cNvSpPr>
            <a:spLocks noChangeArrowheads="1"/>
          </p:cNvSpPr>
          <p:nvPr/>
        </p:nvSpPr>
        <p:spPr bwMode="auto">
          <a:xfrm rot="10424485" flipV="1">
            <a:off x="3749278" y="4529138"/>
            <a:ext cx="1403747" cy="180975"/>
          </a:xfrm>
          <a:prstGeom prst="ellipse">
            <a:avLst/>
          </a:prstGeom>
          <a:gradFill rotWithShape="1">
            <a:gsLst>
              <a:gs pos="0">
                <a:srgbClr val="3F3F3F"/>
              </a:gs>
              <a:gs pos="100000">
                <a:srgbClr val="EEECE1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zh-CN" sz="1350" b="1" i="1">
              <a:solidFill>
                <a:srgbClr val="00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1445" y="194310"/>
            <a:ext cx="5159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立德树人，倡“五育”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290820" y="520700"/>
            <a:ext cx="3219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accent1"/>
                </a:solidFill>
              </a:rPr>
              <a:t>全国高考</a:t>
            </a:r>
            <a:r>
              <a:rPr lang="zh-CN" altLang="en-US" b="1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Ι卷理科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3515" y="4213860"/>
            <a:ext cx="3679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体现体育教育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40" y="1121410"/>
            <a:ext cx="8668385" cy="2900045"/>
          </a:xfrm>
          <a:prstGeom prst="rect">
            <a:avLst/>
          </a:prstGeom>
        </p:spPr>
      </p:pic>
    </p:spTree>
  </p:cSld>
  <p:clrMapOvr>
    <a:masterClrMapping/>
  </p:clrMapOvr>
  <p:transition spd="med">
    <p:fade thruBlk="1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d7812a3-6c00-49e1-a6ec-77b12404e4a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d7812a3-6c00-49e1-a6ec-77b12404e4a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d7812a3-6c00-49e1-a6ec-77b12404e4a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e2e87418-6c37-40f1-baf7-19cdd925a5c6}"/>
</p:tagLst>
</file>

<file path=ppt/theme/theme1.xml><?xml version="1.0" encoding="utf-8"?>
<a:theme xmlns:a="http://schemas.openxmlformats.org/drawingml/2006/main" name="Office 主题​​">
  <a:themeElements>
    <a:clrScheme name="自定义 298">
      <a:dk1>
        <a:srgbClr val="308AAA"/>
      </a:dk1>
      <a:lt1>
        <a:srgbClr val="006A3B"/>
      </a:lt1>
      <a:dk2>
        <a:srgbClr val="308AAA"/>
      </a:dk2>
      <a:lt2>
        <a:srgbClr val="006A3B"/>
      </a:lt2>
      <a:accent1>
        <a:srgbClr val="000000"/>
      </a:accent1>
      <a:accent2>
        <a:srgbClr val="FFFFFF"/>
      </a:accent2>
      <a:accent3>
        <a:srgbClr val="5F5F5F"/>
      </a:accent3>
      <a:accent4>
        <a:srgbClr val="080808"/>
      </a:accent4>
      <a:accent5>
        <a:srgbClr val="080808"/>
      </a:accent5>
      <a:accent6>
        <a:srgbClr val="080808"/>
      </a:accent6>
      <a:hlink>
        <a:srgbClr val="080808"/>
      </a:hlink>
      <a:folHlink>
        <a:srgbClr val="08080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0</TotalTime>
  <Words>977</Words>
  <Application>Microsoft Office PowerPoint</Application>
  <PresentationFormat>全屏显示(16:9)</PresentationFormat>
  <Paragraphs>309</Paragraphs>
  <Slides>29</Slides>
  <Notes>15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全国卷知识点题序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全国卷解答题</vt:lpstr>
      <vt:lpstr>PowerPoint 演示文稿</vt:lpstr>
      <vt:lpstr>PowerPoint 演示文稿</vt:lpstr>
      <vt:lpstr>PowerPoint 演示文稿</vt:lpstr>
      <vt:lpstr>新高考删除知识点</vt:lpstr>
      <vt:lpstr>PowerPoint 演示文稿</vt:lpstr>
      <vt:lpstr>文理科同题个数分值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cp:lastModifiedBy>微软用户</cp:lastModifiedBy>
  <cp:revision>54</cp:revision>
  <dcterms:created xsi:type="dcterms:W3CDTF">2014-06-06T07:22:00Z</dcterms:created>
  <dcterms:modified xsi:type="dcterms:W3CDTF">2020-07-30T05:25:12Z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